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256" r:id="rId6"/>
    <p:sldId id="266" r:id="rId7"/>
    <p:sldId id="273" r:id="rId8"/>
    <p:sldId id="285" r:id="rId9"/>
    <p:sldId id="262" r:id="rId10"/>
    <p:sldId id="261" r:id="rId11"/>
    <p:sldId id="267" r:id="rId12"/>
    <p:sldId id="282" r:id="rId13"/>
    <p:sldId id="286" r:id="rId14"/>
    <p:sldId id="287" r:id="rId15"/>
    <p:sldId id="288" r:id="rId16"/>
    <p:sldId id="289" r:id="rId17"/>
    <p:sldId id="25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2334" autoAdjust="0"/>
  </p:normalViewPr>
  <p:slideViewPr>
    <p:cSldViewPr snapToGrid="0">
      <p:cViewPr>
        <p:scale>
          <a:sx n="73" d="100"/>
          <a:sy n="73" d="100"/>
        </p:scale>
        <p:origin x="172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Ashman" userId="S::janineashman@sppschool.uk::c67ffe5e-16b6-42dc-a432-9337143443bf" providerId="AD" clId="Web-{7E3B23A0-B6D6-A748-B7DF-873E7ED098BF}"/>
    <pc:docChg chg="delSld modSld">
      <pc:chgData name="Janine Ashman" userId="S::janineashman@sppschool.uk::c67ffe5e-16b6-42dc-a432-9337143443bf" providerId="AD" clId="Web-{7E3B23A0-B6D6-A748-B7DF-873E7ED098BF}" dt="2022-02-15T15:57:52.514" v="9"/>
      <pc:docMkLst>
        <pc:docMk/>
      </pc:docMkLst>
      <pc:sldChg chg="modSp">
        <pc:chgData name="Janine Ashman" userId="S::janineashman@sppschool.uk::c67ffe5e-16b6-42dc-a432-9337143443bf" providerId="AD" clId="Web-{7E3B23A0-B6D6-A748-B7DF-873E7ED098BF}" dt="2022-02-15T15:57:31.810" v="4" actId="20577"/>
        <pc:sldMkLst>
          <pc:docMk/>
          <pc:sldMk cId="3558472903" sldId="256"/>
        </pc:sldMkLst>
        <pc:spChg chg="mod">
          <ac:chgData name="Janine Ashman" userId="S::janineashman@sppschool.uk::c67ffe5e-16b6-42dc-a432-9337143443bf" providerId="AD" clId="Web-{7E3B23A0-B6D6-A748-B7DF-873E7ED098BF}" dt="2022-02-15T15:57:31.810" v="4" actId="20577"/>
          <ac:spMkLst>
            <pc:docMk/>
            <pc:sldMk cId="3558472903" sldId="256"/>
            <ac:spMk id="5" creationId="{9026D875-81BE-4246-9B12-0A45835B262A}"/>
          </ac:spMkLst>
        </pc:spChg>
      </pc:sldChg>
      <pc:sldChg chg="modSp">
        <pc:chgData name="Janine Ashman" userId="S::janineashman@sppschool.uk::c67ffe5e-16b6-42dc-a432-9337143443bf" providerId="AD" clId="Web-{7E3B23A0-B6D6-A748-B7DF-873E7ED098BF}" dt="2022-02-15T15:57:48.467" v="8" actId="20577"/>
        <pc:sldMkLst>
          <pc:docMk/>
          <pc:sldMk cId="3957661510" sldId="259"/>
        </pc:sldMkLst>
        <pc:spChg chg="mod">
          <ac:chgData name="Janine Ashman" userId="S::janineashman@sppschool.uk::c67ffe5e-16b6-42dc-a432-9337143443bf" providerId="AD" clId="Web-{7E3B23A0-B6D6-A748-B7DF-873E7ED098BF}" dt="2022-02-15T15:57:48.467" v="8" actId="20577"/>
          <ac:spMkLst>
            <pc:docMk/>
            <pc:sldMk cId="3957661510" sldId="259"/>
            <ac:spMk id="3" creationId="{1D2FB36C-A9E2-C14F-8814-71A8E43D7F43}"/>
          </ac:spMkLst>
        </pc:spChg>
      </pc:sldChg>
      <pc:sldChg chg="del">
        <pc:chgData name="Janine Ashman" userId="S::janineashman@sppschool.uk::c67ffe5e-16b6-42dc-a432-9337143443bf" providerId="AD" clId="Web-{7E3B23A0-B6D6-A748-B7DF-873E7ED098BF}" dt="2022-02-15T15:57:52.514" v="9"/>
        <pc:sldMkLst>
          <pc:docMk/>
          <pc:sldMk cId="2109241287" sldId="282"/>
        </pc:sldMkLst>
      </pc:sldChg>
    </pc:docChg>
  </pc:docChgLst>
  <pc:docChgLst>
    <pc:chgData name="Gemma Larner" userId="S::gemmalarner@sppschool.uk::2e9ebf4f-81fe-4621-9bb1-fdb1654dc2ce" providerId="AD" clId="Web-{928413A5-FACA-AA95-4699-097F764AC594}"/>
    <pc:docChg chg="modSld">
      <pc:chgData name="Gemma Larner" userId="S::gemmalarner@sppschool.uk::2e9ebf4f-81fe-4621-9bb1-fdb1654dc2ce" providerId="AD" clId="Web-{928413A5-FACA-AA95-4699-097F764AC594}" dt="2022-02-08T18:35:36.713" v="3" actId="1076"/>
      <pc:docMkLst>
        <pc:docMk/>
      </pc:docMkLst>
      <pc:sldChg chg="delSp modSp">
        <pc:chgData name="Gemma Larner" userId="S::gemmalarner@sppschool.uk::2e9ebf4f-81fe-4621-9bb1-fdb1654dc2ce" providerId="AD" clId="Web-{928413A5-FACA-AA95-4699-097F764AC594}" dt="2022-02-08T18:35:36.713" v="3" actId="1076"/>
        <pc:sldMkLst>
          <pc:docMk/>
          <pc:sldMk cId="703118035" sldId="279"/>
        </pc:sldMkLst>
        <pc:spChg chg="del">
          <ac:chgData name="Gemma Larner" userId="S::gemmalarner@sppschool.uk::2e9ebf4f-81fe-4621-9bb1-fdb1654dc2ce" providerId="AD" clId="Web-{928413A5-FACA-AA95-4699-097F764AC594}" dt="2022-02-08T18:35:27.010" v="2"/>
          <ac:spMkLst>
            <pc:docMk/>
            <pc:sldMk cId="703118035" sldId="279"/>
            <ac:spMk id="10" creationId="{00000000-0000-0000-0000-000000000000}"/>
          </ac:spMkLst>
        </pc:spChg>
        <pc:picChg chg="mod">
          <ac:chgData name="Gemma Larner" userId="S::gemmalarner@sppschool.uk::2e9ebf4f-81fe-4621-9bb1-fdb1654dc2ce" providerId="AD" clId="Web-{928413A5-FACA-AA95-4699-097F764AC594}" dt="2022-02-08T18:35:36.713" v="3" actId="1076"/>
          <ac:picMkLst>
            <pc:docMk/>
            <pc:sldMk cId="703118035" sldId="279"/>
            <ac:picMk id="3" creationId="{00000000-0000-0000-0000-000000000000}"/>
          </ac:picMkLst>
        </pc:picChg>
        <pc:picChg chg="del mod">
          <ac:chgData name="Gemma Larner" userId="S::gemmalarner@sppschool.uk::2e9ebf4f-81fe-4621-9bb1-fdb1654dc2ce" providerId="AD" clId="Web-{928413A5-FACA-AA95-4699-097F764AC594}" dt="2022-02-08T18:35:21.932" v="1"/>
          <ac:picMkLst>
            <pc:docMk/>
            <pc:sldMk cId="703118035" sldId="279"/>
            <ac:picMk id="4" creationId="{00000000-0000-0000-0000-000000000000}"/>
          </ac:picMkLst>
        </pc:picChg>
      </pc:sldChg>
    </pc:docChg>
  </pc:docChgLst>
  <pc:docChgLst>
    <pc:chgData name="Charlotte Vickers" userId="S::charlottevickers@sppschool.uk::0ba44d3a-9531-4e46-b5dc-16c964dee256" providerId="AD" clId="Web-{019AD0D9-6FA3-3B41-F573-A001B5757412}"/>
    <pc:docChg chg="modSld">
      <pc:chgData name="Charlotte Vickers" userId="S::charlottevickers@sppschool.uk::0ba44d3a-9531-4e46-b5dc-16c964dee256" providerId="AD" clId="Web-{019AD0D9-6FA3-3B41-F573-A001B5757412}" dt="2022-08-31T19:50:58.164" v="5"/>
      <pc:docMkLst>
        <pc:docMk/>
      </pc:docMkLst>
      <pc:sldChg chg="modNotes">
        <pc:chgData name="Charlotte Vickers" userId="S::charlottevickers@sppschool.uk::0ba44d3a-9531-4e46-b5dc-16c964dee256" providerId="AD" clId="Web-{019AD0D9-6FA3-3B41-F573-A001B5757412}" dt="2022-08-31T19:50:58.164" v="5"/>
        <pc:sldMkLst>
          <pc:docMk/>
          <pc:sldMk cId="1521706342" sldId="262"/>
        </pc:sldMkLst>
      </pc:sldChg>
      <pc:sldChg chg="modNotes">
        <pc:chgData name="Charlotte Vickers" userId="S::charlottevickers@sppschool.uk::0ba44d3a-9531-4e46-b5dc-16c964dee256" providerId="AD" clId="Web-{019AD0D9-6FA3-3B41-F573-A001B5757412}" dt="2022-08-31T19:38:47.377" v="1"/>
        <pc:sldMkLst>
          <pc:docMk/>
          <pc:sldMk cId="3721322069"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31/08/2022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We know that children won’t learn to read by themselves so we will be teaching phonics every day to help them learn.  Your children will have a daily phonics lesson from Reception until Year 2. They will be taught by their teacher in the whole class and each lesson will last about 20 minutes. </a:t>
            </a:r>
          </a:p>
          <a:p>
            <a:endParaRPr lang="en-GB" baseline="0" dirty="0"/>
          </a:p>
          <a:p>
            <a:r>
              <a:rPr lang="en-GB" baseline="0" dirty="0"/>
              <a:t>Your child will learn 4 new GPCs each week – we </a:t>
            </a:r>
            <a:r>
              <a:rPr lang="en-GB" dirty="0"/>
              <a:t>organise </a:t>
            </a:r>
            <a:r>
              <a:rPr lang="en-GB" baseline="0" dirty="0"/>
              <a:t>them into sets.</a:t>
            </a:r>
            <a:r>
              <a:rPr lang="en-GB" dirty="0"/>
              <a:t> </a:t>
            </a:r>
            <a:r>
              <a:rPr lang="en-GB" baseline="0" dirty="0"/>
              <a:t> These sets are then put into phases.</a:t>
            </a:r>
            <a:r>
              <a:rPr lang="en-GB" dirty="0"/>
              <a:t> </a:t>
            </a:r>
            <a:endParaRPr lang="en-GB" baseline="0" dirty="0"/>
          </a:p>
          <a:p>
            <a:endParaRPr lang="en-GB" baseline="0" dirty="0"/>
          </a:p>
          <a:p>
            <a:r>
              <a:rPr lang="en-GB" baseline="0" dirty="0"/>
              <a:t>In </a:t>
            </a:r>
            <a:r>
              <a:rPr lang="en-GB" dirty="0"/>
              <a:t>reception </a:t>
            </a:r>
            <a:r>
              <a:rPr lang="en-GB" baseline="0" dirty="0"/>
              <a:t>children will be taught Phases 2 – 4.</a:t>
            </a:r>
            <a:r>
              <a:rPr lang="en-GB" dirty="0"/>
              <a:t> </a:t>
            </a:r>
            <a:r>
              <a:rPr lang="en-GB" baseline="0" dirty="0"/>
              <a:t> They will be taught phase 5 in years 1 and 2.</a:t>
            </a:r>
            <a:r>
              <a:rPr lang="en-GB" dirty="0"/>
              <a:t> </a:t>
            </a:r>
            <a:endParaRPr lang="en-GB" baseline="0" dirty="0">
              <a:cs typeface="Calibri"/>
            </a:endParaRPr>
          </a:p>
          <a:p>
            <a:endParaRPr lang="en-GB" baseline="0" dirty="0"/>
          </a:p>
          <a:p>
            <a:endParaRPr lang="en-GB" baseline="0" dirty="0"/>
          </a:p>
          <a:p>
            <a:r>
              <a:rPr lang="en-GB" dirty="0"/>
              <a:t>When we start this decoding  journey we</a:t>
            </a:r>
            <a:r>
              <a:rPr lang="en-GB" baseline="0" dirty="0"/>
              <a:t> will keep things very simple. We will teach basic phonemes and their matching graphemes (such as cat and map). This means that children rapidly learn and understand and to build confidence in their reading. This teaching will start straight away in Reception. </a:t>
            </a:r>
          </a:p>
          <a:p>
            <a:endParaRPr lang="en-GB" baseline="0" dirty="0"/>
          </a:p>
          <a:p>
            <a:r>
              <a:rPr lang="en-GB" baseline="0" dirty="0"/>
              <a:t>We’ve looked at examples where a phoneme is represented by a single letters. </a:t>
            </a:r>
          </a:p>
          <a:p>
            <a:endParaRPr lang="en-GB" baseline="0" dirty="0"/>
          </a:p>
          <a:p>
            <a:r>
              <a:rPr lang="en-GB" baseline="0" dirty="0"/>
              <a:t>Some sounds  are represented  by graphemes that have two or more letters. </a:t>
            </a:r>
          </a:p>
          <a:p>
            <a:endParaRPr lang="en-GB" baseline="0" dirty="0"/>
          </a:p>
          <a:p>
            <a:r>
              <a:rPr lang="en-GB" baseline="0" dirty="0"/>
              <a:t>Eg.</a:t>
            </a:r>
            <a:r>
              <a:rPr lang="en-GB" dirty="0"/>
              <a:t> </a:t>
            </a:r>
            <a:r>
              <a:rPr lang="en-GB" baseline="0" dirty="0"/>
              <a:t> Sh o p</a:t>
            </a:r>
            <a:r>
              <a:rPr lang="en-GB" dirty="0"/>
              <a:t>       </a:t>
            </a:r>
            <a:r>
              <a:rPr lang="en-GB" baseline="0" dirty="0"/>
              <a:t> </a:t>
            </a:r>
            <a:r>
              <a:rPr lang="en-GB" baseline="0" dirty="0" err="1"/>
              <a:t>th</a:t>
            </a:r>
            <a:r>
              <a:rPr lang="en-GB" baseline="0" dirty="0"/>
              <a:t> </a:t>
            </a:r>
            <a:r>
              <a:rPr lang="en-GB" baseline="0" dirty="0" err="1"/>
              <a:t>i</a:t>
            </a:r>
            <a:r>
              <a:rPr lang="en-GB" baseline="0" dirty="0"/>
              <a:t> n</a:t>
            </a:r>
            <a:r>
              <a:rPr lang="en-GB" dirty="0"/>
              <a:t>         </a:t>
            </a:r>
            <a:r>
              <a:rPr lang="en-GB" baseline="0" dirty="0"/>
              <a:t> r </a:t>
            </a:r>
            <a:r>
              <a:rPr lang="en-GB" baseline="0" dirty="0" err="1"/>
              <a:t>i</a:t>
            </a:r>
            <a:r>
              <a:rPr lang="en-GB" baseline="0" dirty="0"/>
              <a:t> </a:t>
            </a:r>
            <a:r>
              <a:rPr lang="en-GB" baseline="0" dirty="0" err="1"/>
              <a:t>ch</a:t>
            </a:r>
            <a:endParaRPr lang="en-GB" baseline="0" dirty="0"/>
          </a:p>
          <a:p>
            <a:endParaRPr lang="en-GB" dirty="0"/>
          </a:p>
          <a:p>
            <a:r>
              <a:rPr lang="en-GB" dirty="0"/>
              <a:t>The sounds </a:t>
            </a:r>
            <a:r>
              <a:rPr lang="en-GB" dirty="0" err="1"/>
              <a:t>sh</a:t>
            </a:r>
            <a:r>
              <a:rPr lang="en-GB" dirty="0"/>
              <a:t>, </a:t>
            </a:r>
            <a:r>
              <a:rPr lang="en-GB" dirty="0" err="1"/>
              <a:t>th</a:t>
            </a:r>
            <a:r>
              <a:rPr lang="en-GB" dirty="0"/>
              <a:t> and </a:t>
            </a:r>
            <a:r>
              <a:rPr lang="en-GB" dirty="0" err="1"/>
              <a:t>ch</a:t>
            </a:r>
            <a:r>
              <a:rPr lang="en-GB" dirty="0"/>
              <a:t> are represented by two</a:t>
            </a:r>
            <a:r>
              <a:rPr lang="en-GB" baseline="0" dirty="0"/>
              <a:t> letters – these are called digraphs. </a:t>
            </a:r>
          </a:p>
          <a:p>
            <a:endParaRPr lang="en-GB" baseline="0" dirty="0"/>
          </a:p>
          <a:p>
            <a:r>
              <a:rPr lang="en-GB" baseline="0" dirty="0"/>
              <a:t>Some sounds are represented by three letters: </a:t>
            </a:r>
          </a:p>
          <a:p>
            <a:endParaRPr lang="en-GB" baseline="0" dirty="0"/>
          </a:p>
          <a:p>
            <a:r>
              <a:rPr lang="en-GB" baseline="0" dirty="0"/>
              <a:t>Eg.  L igh t</a:t>
            </a:r>
          </a:p>
          <a:p>
            <a:endParaRPr lang="en-GB" baseline="0" dirty="0"/>
          </a:p>
          <a:p>
            <a:r>
              <a:rPr lang="en-GB" baseline="0" dirty="0"/>
              <a:t>The sound igh</a:t>
            </a:r>
            <a:r>
              <a:rPr lang="en-GB" dirty="0"/>
              <a:t> </a:t>
            </a:r>
            <a:r>
              <a:rPr lang="en-GB" baseline="0" dirty="0"/>
              <a:t> is represented by 3 letters</a:t>
            </a:r>
            <a:r>
              <a:rPr lang="en-GB" dirty="0"/>
              <a:t> </a:t>
            </a:r>
            <a:r>
              <a:rPr lang="en-GB" baseline="0" dirty="0"/>
              <a:t> - this is called a trigraph.</a:t>
            </a:r>
            <a:r>
              <a:rPr lang="en-GB" dirty="0"/>
              <a:t> </a:t>
            </a:r>
            <a:endParaRPr lang="en-GB" baseline="0" dirty="0"/>
          </a:p>
          <a:p>
            <a:endParaRPr lang="en-GB" baseline="0" dirty="0"/>
          </a:p>
          <a:p>
            <a:r>
              <a:rPr lang="en-GB" baseline="0" dirty="0"/>
              <a:t>Your child will be coming home telling you all about phonemes, graphemes, digraphs and trigraphs! They will be fantastic at understanding this vocabulary as they are learning the alphabetic code and you can help by using these words at home.</a:t>
            </a:r>
            <a:r>
              <a:rPr lang="en-GB" dirty="0"/>
              <a:t> </a:t>
            </a:r>
            <a:endParaRPr lang="en-GB" baseline="0" dirty="0"/>
          </a:p>
          <a:p>
            <a:endParaRPr lang="en-GB" baseline="0" dirty="0"/>
          </a:p>
          <a:p>
            <a:r>
              <a:rPr lang="en-GB" baseline="0" dirty="0"/>
              <a:t>As you children continue to learn to read they alphabetic code will become more complex. They will learn about sounds that are represented   by lots of different graphemes  and how some graphemes  can represent different sounds.  The complexity of the English alphabetic code is why it takes so long to read. Many  children will find different parts challenging – especially at first. But our staff ae skilled at teaching phonics and will be gradually working through the alphabetic code so that every child become an expert reader.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05353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14</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31/08/2022</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fontScale="47500" lnSpcReduction="20000"/>
          </a:bodyPr>
          <a:lstStyle/>
          <a:p>
            <a:r>
              <a:rPr lang="en-GB" sz="12800" dirty="0"/>
              <a:t>2022-23</a:t>
            </a:r>
            <a:endParaRPr lang="en-GB" sz="12800" dirty="0">
              <a:cs typeface="Calibri"/>
            </a:endParaRPr>
          </a:p>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a:t>The alphabetic code</a:t>
            </a:r>
          </a:p>
          <a:p>
            <a:r>
              <a:rPr lang="en-GB" dirty="0"/>
              <a:t>Blending</a:t>
            </a:r>
          </a:p>
          <a:p>
            <a:r>
              <a:rPr lang="en-GB" dirty="0"/>
              <a:t>Reading and books</a:t>
            </a:r>
          </a:p>
          <a:p>
            <a:r>
              <a:rPr lang="en-GB" dirty="0"/>
              <a:t>Reading at home</a:t>
            </a:r>
          </a:p>
          <a:p>
            <a:r>
              <a:rPr lang="en-GB" dirty="0"/>
              <a:t>Spelling</a:t>
            </a:r>
          </a:p>
          <a:p>
            <a:r>
              <a:rPr lang="en-GB" dirty="0"/>
              <a:t>Concerns about progress</a:t>
            </a:r>
          </a:p>
          <a:p>
            <a:r>
              <a:rPr lang="en-GB" dirty="0"/>
              <a:t>Questions and next steps</a:t>
            </a:r>
          </a:p>
        </p:txBody>
      </p:sp>
    </p:spTree>
    <p:extLst>
      <p:ext uri="{BB962C8B-B14F-4D97-AF65-F5344CB8AC3E}">
        <p14:creationId xmlns:p14="http://schemas.microsoft.com/office/powerpoint/2010/main" val="3558472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stretch>
            <a:fillRect/>
          </a:stretch>
        </p:blipFill>
        <p:spPr>
          <a:xfrm>
            <a:off x="350778" y="1589615"/>
            <a:ext cx="6582434" cy="4638685"/>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F83C1-5A53-044A-9556-3BF5824C9483}"/>
              </a:ext>
            </a:extLst>
          </p:cNvPr>
          <p:cNvSpPr>
            <a:spLocks noGrp="1"/>
          </p:cNvSpPr>
          <p:nvPr>
            <p:ph type="title"/>
          </p:nvPr>
        </p:nvSpPr>
        <p:spPr/>
        <p:txBody>
          <a:bodyPr/>
          <a:lstStyle/>
          <a:p>
            <a:r>
              <a:rPr lang="en-GB" dirty="0">
                <a:cs typeface="Calibri Light"/>
              </a:rPr>
              <a:t>The Alphabetic Code </a:t>
            </a:r>
            <a:endParaRPr lang="en-GB" dirty="0"/>
          </a:p>
        </p:txBody>
      </p:sp>
      <p:sp>
        <p:nvSpPr>
          <p:cNvPr id="2" name="TextBox 1"/>
          <p:cNvSpPr txBox="1"/>
          <p:nvPr/>
        </p:nvSpPr>
        <p:spPr>
          <a:xfrm>
            <a:off x="1098987" y="2690167"/>
            <a:ext cx="2779329" cy="1446550"/>
          </a:xfrm>
          <a:prstGeom prst="rect">
            <a:avLst/>
          </a:prstGeom>
          <a:noFill/>
        </p:spPr>
        <p:txBody>
          <a:bodyPr wrap="square" rtlCol="0">
            <a:spAutoFit/>
          </a:bodyPr>
          <a:lstStyle/>
          <a:p>
            <a:pPr algn="ctr"/>
            <a:r>
              <a:rPr lang="en-GB" sz="4400" b="1" dirty="0"/>
              <a:t>44 phonemes </a:t>
            </a:r>
          </a:p>
        </p:txBody>
      </p:sp>
      <p:sp>
        <p:nvSpPr>
          <p:cNvPr id="9" name="TextBox 8"/>
          <p:cNvSpPr txBox="1"/>
          <p:nvPr/>
        </p:nvSpPr>
        <p:spPr>
          <a:xfrm>
            <a:off x="4894336" y="2868843"/>
            <a:ext cx="2247609" cy="1446550"/>
          </a:xfrm>
          <a:prstGeom prst="rect">
            <a:avLst/>
          </a:prstGeom>
          <a:noFill/>
        </p:spPr>
        <p:txBody>
          <a:bodyPr wrap="square" rtlCol="0">
            <a:spAutoFit/>
          </a:bodyPr>
          <a:lstStyle/>
          <a:p>
            <a:pPr algn="ctr"/>
            <a:r>
              <a:rPr lang="en-GB" sz="4400" b="1" dirty="0"/>
              <a:t>Simple Code</a:t>
            </a:r>
          </a:p>
        </p:txBody>
      </p:sp>
      <p:sp>
        <p:nvSpPr>
          <p:cNvPr id="10" name="TextBox 9"/>
          <p:cNvSpPr txBox="1"/>
          <p:nvPr/>
        </p:nvSpPr>
        <p:spPr>
          <a:xfrm>
            <a:off x="8385661" y="2868843"/>
            <a:ext cx="2594119" cy="1446550"/>
          </a:xfrm>
          <a:prstGeom prst="rect">
            <a:avLst/>
          </a:prstGeom>
          <a:noFill/>
        </p:spPr>
        <p:txBody>
          <a:bodyPr wrap="square" rtlCol="0">
            <a:spAutoFit/>
          </a:bodyPr>
          <a:lstStyle/>
          <a:p>
            <a:pPr algn="ctr"/>
            <a:r>
              <a:rPr lang="en-GB" sz="4400" b="1" dirty="0"/>
              <a:t>Complex Code</a:t>
            </a:r>
          </a:p>
        </p:txBody>
      </p:sp>
    </p:spTree>
    <p:extLst>
      <p:ext uri="{BB962C8B-B14F-4D97-AF65-F5344CB8AC3E}">
        <p14:creationId xmlns:p14="http://schemas.microsoft.com/office/powerpoint/2010/main" val="1521706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p>
          <a:p>
            <a:endParaRPr lang="en-GB" dirty="0"/>
          </a:p>
          <a:p>
            <a:pPr marL="0" indent="0">
              <a:buNone/>
            </a:pPr>
            <a:r>
              <a:rPr lang="en-GB" dirty="0"/>
              <a:t> </a:t>
            </a:r>
          </a:p>
          <a:p>
            <a:pPr marL="0" indent="0">
              <a:buNone/>
            </a:pPr>
            <a:endParaRPr lang="en-GB" dirty="0"/>
          </a:p>
          <a:p>
            <a:pPr marL="0" indent="0">
              <a:buNone/>
            </a:pPr>
            <a:endParaRPr lang="en-GB" dirty="0"/>
          </a:p>
          <a:p>
            <a:r>
              <a:rPr lang="en-GB" dirty="0"/>
              <a:t>Fun – Funny  - Funniest </a:t>
            </a:r>
          </a:p>
          <a:p>
            <a:r>
              <a:rPr lang="en-GB" dirty="0" err="1"/>
              <a:t>Crepusular</a:t>
            </a:r>
            <a:r>
              <a:rPr lang="en-GB" dirty="0"/>
              <a:t> </a:t>
            </a:r>
          </a:p>
        </p:txBody>
      </p:sp>
      <p:sp>
        <p:nvSpPr>
          <p:cNvPr id="4" name="Picture Placeholder 3"/>
          <p:cNvSpPr>
            <a:spLocks noGrp="1"/>
          </p:cNvSpPr>
          <p:nvPr>
            <p:ph type="pic" sz="quarter" idx="11"/>
          </p:nvPr>
        </p:nvSpPr>
        <p:spPr>
          <a:xfrm>
            <a:off x="8210550" y="2388436"/>
            <a:ext cx="3494088" cy="3330575"/>
          </a:xfrm>
        </p:spPr>
      </p:sp>
      <p:pic>
        <p:nvPicPr>
          <p:cNvPr id="7" name="Picture 6"/>
          <p:cNvPicPr>
            <a:picLocks noChangeAspect="1"/>
          </p:cNvPicPr>
          <p:nvPr/>
        </p:nvPicPr>
        <p:blipFill>
          <a:blip r:embed="rId3"/>
          <a:stretch>
            <a:fillRect/>
          </a:stretch>
        </p:blipFill>
        <p:spPr>
          <a:xfrm>
            <a:off x="2298800" y="2388436"/>
            <a:ext cx="1988278" cy="1744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2545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t>Children will be given books when they can blend – this will be different for every child</a:t>
            </a:r>
          </a:p>
          <a:p>
            <a:pPr marL="285750" indent="-285750">
              <a:buFont typeface="Arial" panose="020B0604020202020204" pitchFamily="34" charset="0"/>
              <a:buChar char="•"/>
            </a:pPr>
            <a:r>
              <a:rPr lang="en-GB" sz="2800" dirty="0"/>
              <a:t>Books precisely match children’s phonics attainment</a:t>
            </a:r>
          </a:p>
        </p:txBody>
      </p:sp>
    </p:spTree>
    <p:extLst>
      <p:ext uri="{BB962C8B-B14F-4D97-AF65-F5344CB8AC3E}">
        <p14:creationId xmlns:p14="http://schemas.microsoft.com/office/powerpoint/2010/main" val="1219357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678204"/>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words</a:t>
            </a:r>
          </a:p>
          <a:p>
            <a:endParaRPr lang="en-GB" dirty="0"/>
          </a:p>
          <a:p>
            <a:endParaRPr lang="en-GB" dirty="0"/>
          </a:p>
          <a:p>
            <a:endParaRPr lang="en-GB" dirty="0"/>
          </a:p>
          <a:p>
            <a:endParaRPr lang="en-GB" dirty="0"/>
          </a:p>
          <a:p>
            <a:pPr marL="0" indent="0">
              <a:buNone/>
            </a:pPr>
            <a:endParaRPr lang="en-GB" dirty="0"/>
          </a:p>
          <a:p>
            <a:r>
              <a:rPr lang="en-GB" dirty="0"/>
              <a:t>Daily writing as part of phonics lessons</a:t>
            </a:r>
          </a:p>
          <a:p>
            <a:endParaRPr lang="en-GB" dirty="0"/>
          </a:p>
        </p:txBody>
      </p:sp>
      <p:pic>
        <p:nvPicPr>
          <p:cNvPr id="6" name="Picture 5"/>
          <p:cNvPicPr>
            <a:picLocks noChangeAspect="1"/>
          </p:cNvPicPr>
          <p:nvPr/>
        </p:nvPicPr>
        <p:blipFill>
          <a:blip r:embed="rId3"/>
          <a:stretch>
            <a:fillRect/>
          </a:stretch>
        </p:blipFill>
        <p:spPr>
          <a:xfrm>
            <a:off x="5080106" y="2483412"/>
            <a:ext cx="2193054" cy="1950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rotWithShape="1">
          <a:blip r:embed="rId4"/>
          <a:srcRect l="24209" t="21071" r="24154" b="14702"/>
          <a:stretch/>
        </p:blipFill>
        <p:spPr>
          <a:xfrm>
            <a:off x="403436" y="2158879"/>
            <a:ext cx="3527434" cy="2467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a:t>Questions and next steps</a:t>
            </a:r>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2.xml><?xml version="1.0" encoding="utf-8"?>
<ds:datastoreItem xmlns:ds="http://schemas.openxmlformats.org/officeDocument/2006/customXml" ds:itemID="{582DE157-3BF4-4C78-8FEB-475F9E4779C9}">
  <ds:schemaRefs>
    <ds:schemaRef ds:uri="http://purl.org/dc/terms/"/>
    <ds:schemaRef ds:uri="http://schemas.microsoft.com/office/2006/documentManagement/types"/>
    <ds:schemaRef ds:uri="a014cecc-c637-46a2-a0b9-3ac524332dd2"/>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041dc435-e86c-4ed9-b6d2-e545f030cf1f"/>
    <ds:schemaRef ds:uri="http://www.w3.org/XML/1998/namespace"/>
    <ds:schemaRef ds:uri="http://purl.org/dc/dcmitype/"/>
  </ds:schemaRefs>
</ds:datastoreItem>
</file>

<file path=customXml/itemProps3.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289</TotalTime>
  <Words>3056</Words>
  <Application>Microsoft Office PowerPoint</Application>
  <PresentationFormat>Widescreen</PresentationFormat>
  <Paragraphs>231</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Parent/ Carer Introduction to Phonics and Early Reading</vt:lpstr>
      <vt:lpstr>Welcome!</vt:lpstr>
      <vt:lpstr>We love reading! </vt:lpstr>
      <vt:lpstr>What is Phonics? </vt:lpstr>
      <vt:lpstr>What is Phonics? </vt:lpstr>
      <vt:lpstr>The Alphabetic Code </vt:lpstr>
      <vt:lpstr>Blending</vt:lpstr>
      <vt:lpstr>Common Exception Words</vt:lpstr>
      <vt:lpstr>Reading and Books</vt:lpstr>
      <vt:lpstr>Reading at home </vt:lpstr>
      <vt:lpstr>Reading at home  </vt:lpstr>
      <vt:lpstr>Spelling </vt:lpstr>
      <vt:lpstr>Concerns about progress</vt:lpstr>
      <vt:lpstr>Questions and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Janine Ashman</cp:lastModifiedBy>
  <cp:revision>48</cp:revision>
  <cp:lastPrinted>2022-04-26T12:26:16Z</cp:lastPrinted>
  <dcterms:created xsi:type="dcterms:W3CDTF">2021-12-16T19:38:44Z</dcterms:created>
  <dcterms:modified xsi:type="dcterms:W3CDTF">2022-08-31T19:50:58Z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